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89" r:id="rId3"/>
    <p:sldId id="263" r:id="rId4"/>
    <p:sldId id="259" r:id="rId5"/>
    <p:sldId id="258" r:id="rId6"/>
    <p:sldId id="261" r:id="rId7"/>
    <p:sldId id="265" r:id="rId8"/>
    <p:sldId id="257" r:id="rId9"/>
    <p:sldId id="270" r:id="rId10"/>
    <p:sldId id="295" r:id="rId11"/>
    <p:sldId id="296" r:id="rId12"/>
    <p:sldId id="291" r:id="rId13"/>
    <p:sldId id="297" r:id="rId14"/>
    <p:sldId id="292" r:id="rId15"/>
    <p:sldId id="293" r:id="rId16"/>
    <p:sldId id="294" r:id="rId17"/>
  </p:sldIdLst>
  <p:sldSz cx="9144000" cy="5143500" type="screen16x9"/>
  <p:notesSz cx="6858000" cy="9144000"/>
  <p:embeddedFontLst>
    <p:embeddedFont>
      <p:font typeface="Kumbh Sans Light" panose="020B0604020202020204" charset="0"/>
      <p:regular r:id="rId19"/>
      <p:bold r:id="rId20"/>
    </p:embeddedFont>
    <p:embeddedFont>
      <p:font typeface="Montserrat" panose="020B0604020202020204" charset="-52"/>
      <p:regular r:id="rId21"/>
      <p:bold r:id="rId22"/>
      <p:italic r:id="rId23"/>
      <p:boldItalic r:id="rId24"/>
    </p:embeddedFont>
    <p:embeddedFont>
      <p:font typeface="Nunito Light" panose="020B0604020202020204" charset="-52"/>
      <p:regular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300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A26CC3-BD86-41BC-ABE2-35A29851D013}">
  <a:tblStyle styleId="{BEA26CC3-BD86-41BC-ABE2-35A29851D0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0" y="12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90bfdcb21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90bfdcb21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5747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90bfdcb21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90bfdcb21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524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90bfdcb21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90bfdcb21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576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90bfdcb21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90bfdcb21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2217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0bfdcb21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90bfdcb21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5107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90b41f30a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90b41f30a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05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90b41f30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90b41f30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356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90b41f30a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90b41f30a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691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90bfdcb21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90bfdcb21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90b41f30a5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90b41f30a5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90b41f30a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90b41f30a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90bfdcb21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90bfdcb21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90bfdcb218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90bfdcb218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90b41f30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90b41f30a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90bfdcb218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90bfdcb218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515550" y="343450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46000" y="1149013"/>
            <a:ext cx="6252000" cy="234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7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46000" y="3533088"/>
            <a:ext cx="62520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/>
          <p:nvPr/>
        </p:nvSpPr>
        <p:spPr>
          <a:xfrm>
            <a:off x="5348300" y="-1439375"/>
            <a:ext cx="2932200" cy="2932200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"/>
          </p:nvPr>
        </p:nvSpPr>
        <p:spPr>
          <a:xfrm>
            <a:off x="760150" y="2288125"/>
            <a:ext cx="22485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Kumbh Sans Light"/>
                <a:ea typeface="Kumbh Sans Light"/>
                <a:cs typeface="Kumbh Sans Light"/>
                <a:sym typeface="Kumbh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2"/>
          </p:nvPr>
        </p:nvSpPr>
        <p:spPr>
          <a:xfrm>
            <a:off x="760150" y="2679550"/>
            <a:ext cx="2248500" cy="132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3"/>
          </p:nvPr>
        </p:nvSpPr>
        <p:spPr>
          <a:xfrm>
            <a:off x="3447725" y="2288126"/>
            <a:ext cx="22485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Kumbh Sans Light"/>
                <a:ea typeface="Kumbh Sans Light"/>
                <a:cs typeface="Kumbh Sans Light"/>
                <a:sym typeface="Kumbh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4"/>
          </p:nvPr>
        </p:nvSpPr>
        <p:spPr>
          <a:xfrm>
            <a:off x="3447725" y="2679550"/>
            <a:ext cx="2248500" cy="132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5"/>
          </p:nvPr>
        </p:nvSpPr>
        <p:spPr>
          <a:xfrm>
            <a:off x="6135300" y="2288126"/>
            <a:ext cx="2248500" cy="45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>
                <a:latin typeface="Kumbh Sans Light"/>
                <a:ea typeface="Kumbh Sans Light"/>
                <a:cs typeface="Kumbh Sans Light"/>
                <a:sym typeface="Kumbh Sans 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6"/>
          </p:nvPr>
        </p:nvSpPr>
        <p:spPr>
          <a:xfrm>
            <a:off x="6135300" y="2679550"/>
            <a:ext cx="2248500" cy="132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7" hasCustomPrompt="1"/>
          </p:nvPr>
        </p:nvSpPr>
        <p:spPr>
          <a:xfrm>
            <a:off x="760150" y="1665013"/>
            <a:ext cx="22485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5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8" hasCustomPrompt="1"/>
          </p:nvPr>
        </p:nvSpPr>
        <p:spPr>
          <a:xfrm>
            <a:off x="3447725" y="1665013"/>
            <a:ext cx="22485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5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9" hasCustomPrompt="1"/>
          </p:nvPr>
        </p:nvSpPr>
        <p:spPr>
          <a:xfrm>
            <a:off x="6135300" y="1665013"/>
            <a:ext cx="2248500" cy="52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500" b="1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3891325" y="3228975"/>
            <a:ext cx="4539300" cy="61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2807500" y="1298325"/>
            <a:ext cx="5623200" cy="181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2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1289450" y="3762375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/>
          <p:nvPr/>
        </p:nvSpPr>
        <p:spPr>
          <a:xfrm>
            <a:off x="-3074200" y="-369275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ubTitle" idx="1"/>
          </p:nvPr>
        </p:nvSpPr>
        <p:spPr>
          <a:xfrm>
            <a:off x="1961250" y="1588300"/>
            <a:ext cx="5221500" cy="2570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body" idx="1"/>
          </p:nvPr>
        </p:nvSpPr>
        <p:spPr>
          <a:xfrm>
            <a:off x="713225" y="1155850"/>
            <a:ext cx="7717500" cy="34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/>
          <p:nvPr/>
        </p:nvSpPr>
        <p:spPr>
          <a:xfrm>
            <a:off x="2088366" y="3365308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/>
          <p:nvPr/>
        </p:nvSpPr>
        <p:spPr>
          <a:xfrm rot="-2073293">
            <a:off x="4084538" y="3295499"/>
            <a:ext cx="4487342" cy="4487342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/>
          <p:nvPr/>
        </p:nvSpPr>
        <p:spPr>
          <a:xfrm rot="6963581">
            <a:off x="-798458" y="-2934776"/>
            <a:ext cx="4487292" cy="4487292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3"/>
          <p:cNvSpPr/>
          <p:nvPr/>
        </p:nvSpPr>
        <p:spPr>
          <a:xfrm rot="2401576">
            <a:off x="4060527" y="4099651"/>
            <a:ext cx="4487367" cy="4487367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5562600" y="1875225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2507475" y="-3258050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13225" y="1999700"/>
            <a:ext cx="4140900" cy="152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713225" y="3599900"/>
            <a:ext cx="3184500" cy="688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886538"/>
            <a:ext cx="2590200" cy="101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900"/>
              <a:buNone/>
              <a:defRPr sz="7600" b="1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13225" y="1542925"/>
            <a:ext cx="4135500" cy="27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/>
          <p:nvPr/>
        </p:nvSpPr>
        <p:spPr>
          <a:xfrm rot="-1200734">
            <a:off x="-3630814" y="-727643"/>
            <a:ext cx="4487454" cy="4487454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6"/>
          <p:cNvSpPr/>
          <p:nvPr/>
        </p:nvSpPr>
        <p:spPr>
          <a:xfrm rot="-8831633">
            <a:off x="6538189" y="-496757"/>
            <a:ext cx="4487282" cy="4487282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/>
          <p:nvPr/>
        </p:nvSpPr>
        <p:spPr>
          <a:xfrm>
            <a:off x="1991091" y="3246408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5" name="Google Shape;45;p8"/>
          <p:cNvSpPr/>
          <p:nvPr/>
        </p:nvSpPr>
        <p:spPr>
          <a:xfrm>
            <a:off x="6858041" y="2403608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/>
          <p:nvPr/>
        </p:nvSpPr>
        <p:spPr>
          <a:xfrm rot="7630167">
            <a:off x="-695341" y="-1987915"/>
            <a:ext cx="4487281" cy="4487281"/>
          </a:xfrm>
          <a:prstGeom prst="ellipse">
            <a:avLst/>
          </a:prstGeom>
          <a:gradFill>
            <a:gsLst>
              <a:gs pos="0">
                <a:schemeClr val="lt1"/>
              </a:gs>
              <a:gs pos="20000">
                <a:schemeClr val="dk2"/>
              </a:gs>
              <a:gs pos="82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0"/>
          <p:cNvPicPr preferRelativeResize="0"/>
          <p:nvPr/>
        </p:nvPicPr>
        <p:blipFill>
          <a:blip r:embed="rId2">
            <a:alphaModFix amt="11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0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0"/>
          <p:cNvSpPr/>
          <p:nvPr/>
        </p:nvSpPr>
        <p:spPr>
          <a:xfrm rot="10800000" flipH="1">
            <a:off x="6074475" y="-2348675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1282950" y="487900"/>
            <a:ext cx="6578100" cy="1207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/>
          <p:nvPr/>
        </p:nvSpPr>
        <p:spPr>
          <a:xfrm rot="5400000" flipH="1">
            <a:off x="-2018950" y="3604550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350" y="487175"/>
            <a:ext cx="7723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350" y="1152475"/>
            <a:ext cx="7723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○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■"/>
              <a:def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3" r:id="rId13"/>
    <p:sldLayoutId id="2147483664" r:id="rId14"/>
    <p:sldLayoutId id="2147483668" r:id="rId15"/>
    <p:sldLayoutId id="214748366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7"/>
          <p:cNvSpPr txBox="1">
            <a:spLocks noGrp="1"/>
          </p:cNvSpPr>
          <p:nvPr>
            <p:ph type="ctrTitle"/>
          </p:nvPr>
        </p:nvSpPr>
        <p:spPr>
          <a:xfrm>
            <a:off x="0" y="908353"/>
            <a:ext cx="9144000" cy="19323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КУРСОВОЙ ПРОЕКТ</a:t>
            </a:r>
            <a:br>
              <a:rPr lang="ru-RU" sz="3600" dirty="0"/>
            </a:br>
            <a:r>
              <a:rPr lang="en" sz="3600" dirty="0"/>
              <a:t> </a:t>
            </a:r>
            <a:r>
              <a:rPr lang="ru-RU" sz="3600" dirty="0"/>
              <a:t>Онлайн-сервис распространения цифрового контента</a:t>
            </a:r>
            <a:endParaRPr sz="3600" dirty="0"/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1"/>
          </p:nvPr>
        </p:nvSpPr>
        <p:spPr>
          <a:xfrm>
            <a:off x="1428750" y="3533088"/>
            <a:ext cx="6269250" cy="8674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/>
              <a:t>Разработчик: студент группы ИП-31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/>
              <a:t>Коваленко Анастасия Игоревна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/>
              <a:t>Руководитель: </a:t>
            </a:r>
            <a:r>
              <a:rPr lang="ru-RU" sz="1800" dirty="0" err="1"/>
              <a:t>Романькова</a:t>
            </a:r>
            <a:r>
              <a:rPr lang="ru-RU" sz="1800" dirty="0"/>
              <a:t> Татьяна Леонидовна</a:t>
            </a:r>
          </a:p>
        </p:txBody>
      </p:sp>
      <p:grpSp>
        <p:nvGrpSpPr>
          <p:cNvPr id="135" name="Google Shape;135;p27"/>
          <p:cNvGrpSpPr/>
          <p:nvPr/>
        </p:nvGrpSpPr>
        <p:grpSpPr>
          <a:xfrm>
            <a:off x="-12675" y="3460300"/>
            <a:ext cx="9157005" cy="1111700"/>
            <a:chOff x="-12675" y="3460300"/>
            <a:chExt cx="9150600" cy="609600"/>
          </a:xfrm>
        </p:grpSpPr>
        <p:cxnSp>
          <p:nvCxnSpPr>
            <p:cNvPr id="136" name="Google Shape;136;p27"/>
            <p:cNvCxnSpPr/>
            <p:nvPr/>
          </p:nvCxnSpPr>
          <p:spPr>
            <a:xfrm>
              <a:off x="-12675" y="34603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7" name="Google Shape;137;p27"/>
            <p:cNvCxnSpPr/>
            <p:nvPr/>
          </p:nvCxnSpPr>
          <p:spPr>
            <a:xfrm>
              <a:off x="-12675" y="40699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713250" y="145951"/>
            <a:ext cx="77175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АРХИТЕКТУРА ПРИЛОЖЕНИЯ</a:t>
            </a:r>
            <a:br>
              <a:rPr lang="ru-RU" dirty="0"/>
            </a:br>
            <a:r>
              <a:rPr lang="en-US" dirty="0"/>
              <a:t>DAL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912685-05C6-4252-A7AD-240355B0E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851" y="1515650"/>
            <a:ext cx="3876297" cy="286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09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713250" y="145951"/>
            <a:ext cx="77175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АРХИТЕКТУРА ПРИЛОЖЕНИЯ</a:t>
            </a:r>
            <a:br>
              <a:rPr lang="ru-RU" dirty="0"/>
            </a:br>
            <a:r>
              <a:rPr lang="en-US" dirty="0"/>
              <a:t>BLL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351414-85F5-4416-BB98-798E68505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731" y="1810075"/>
            <a:ext cx="5206537" cy="241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436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32"/>
          <p:cNvGrpSpPr/>
          <p:nvPr/>
        </p:nvGrpSpPr>
        <p:grpSpPr>
          <a:xfrm>
            <a:off x="0" y="210175"/>
            <a:ext cx="9144000" cy="867177"/>
            <a:chOff x="-12675" y="3460300"/>
            <a:chExt cx="9150600" cy="609600"/>
          </a:xfrm>
        </p:grpSpPr>
        <p:cxnSp>
          <p:nvCxnSpPr>
            <p:cNvPr id="192" name="Google Shape;192;p32"/>
            <p:cNvCxnSpPr/>
            <p:nvPr/>
          </p:nvCxnSpPr>
          <p:spPr>
            <a:xfrm>
              <a:off x="-12675" y="34603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32"/>
            <p:cNvCxnSpPr/>
            <p:nvPr/>
          </p:nvCxnSpPr>
          <p:spPr>
            <a:xfrm>
              <a:off x="-12675" y="40699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5" name="Google Shape;195;p32"/>
          <p:cNvSpPr txBox="1">
            <a:spLocks noGrp="1"/>
          </p:cNvSpPr>
          <p:nvPr>
            <p:ph type="subTitle" idx="1"/>
          </p:nvPr>
        </p:nvSpPr>
        <p:spPr>
          <a:xfrm>
            <a:off x="-3" y="371024"/>
            <a:ext cx="9144001" cy="7536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/>
              <a:t>Интерфейс</a:t>
            </a:r>
            <a:endParaRPr sz="4800" dirty="0"/>
          </a:p>
        </p:txBody>
      </p:sp>
      <p:sp>
        <p:nvSpPr>
          <p:cNvPr id="196" name="Google Shape;196;p32"/>
          <p:cNvSpPr/>
          <p:nvPr/>
        </p:nvSpPr>
        <p:spPr>
          <a:xfrm>
            <a:off x="-1844275" y="-2033525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FB14D38-9CC1-4127-AB90-10E0EBE31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04" y="569396"/>
            <a:ext cx="4132107" cy="392980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F1D7862-C525-46AD-9886-586959627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684" y="2004071"/>
            <a:ext cx="4409316" cy="1656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1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32"/>
          <p:cNvGrpSpPr/>
          <p:nvPr/>
        </p:nvGrpSpPr>
        <p:grpSpPr>
          <a:xfrm>
            <a:off x="0" y="210175"/>
            <a:ext cx="9144000" cy="867177"/>
            <a:chOff x="-12675" y="3460300"/>
            <a:chExt cx="9150600" cy="609600"/>
          </a:xfrm>
        </p:grpSpPr>
        <p:cxnSp>
          <p:nvCxnSpPr>
            <p:cNvPr id="192" name="Google Shape;192;p32"/>
            <p:cNvCxnSpPr/>
            <p:nvPr/>
          </p:nvCxnSpPr>
          <p:spPr>
            <a:xfrm>
              <a:off x="-12675" y="34603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32"/>
            <p:cNvCxnSpPr/>
            <p:nvPr/>
          </p:nvCxnSpPr>
          <p:spPr>
            <a:xfrm>
              <a:off x="-12675" y="40699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5" name="Google Shape;195;p32"/>
          <p:cNvSpPr txBox="1">
            <a:spLocks noGrp="1"/>
          </p:cNvSpPr>
          <p:nvPr>
            <p:ph type="subTitle" idx="1"/>
          </p:nvPr>
        </p:nvSpPr>
        <p:spPr>
          <a:xfrm>
            <a:off x="-3" y="371024"/>
            <a:ext cx="9144001" cy="7536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/>
              <a:t>Тестирование</a:t>
            </a:r>
            <a:endParaRPr sz="4800" dirty="0"/>
          </a:p>
        </p:txBody>
      </p:sp>
      <p:sp>
        <p:nvSpPr>
          <p:cNvPr id="196" name="Google Shape;196;p32"/>
          <p:cNvSpPr/>
          <p:nvPr/>
        </p:nvSpPr>
        <p:spPr>
          <a:xfrm>
            <a:off x="-1844275" y="-2033525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3B91D4-333A-4EB1-9013-F17BFAE82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893" y="1359033"/>
            <a:ext cx="4121239" cy="251138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8B0264-E976-41AD-BF1C-BEE77916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2357" y="1320041"/>
            <a:ext cx="4067750" cy="286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919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/>
          <p:nvPr/>
        </p:nvSpPr>
        <p:spPr>
          <a:xfrm rot="1742293">
            <a:off x="7641226" y="2805459"/>
            <a:ext cx="3870885" cy="3870885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34"/>
          <p:cNvGrpSpPr/>
          <p:nvPr/>
        </p:nvGrpSpPr>
        <p:grpSpPr>
          <a:xfrm>
            <a:off x="-12675" y="466638"/>
            <a:ext cx="9150600" cy="725663"/>
            <a:chOff x="-12675" y="466638"/>
            <a:chExt cx="9150600" cy="725663"/>
          </a:xfrm>
        </p:grpSpPr>
        <p:cxnSp>
          <p:nvCxnSpPr>
            <p:cNvPr id="216" name="Google Shape;216;p34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34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СТАБИЛЬНОСТЬ ПРИЛОЖЕНИЯ</a:t>
            </a:r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688749" y="2273297"/>
            <a:ext cx="6965117" cy="2569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ru-RU" sz="1600" dirty="0"/>
              <a:t>проверка на правильность ввода пароля и логина;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ru-RU" sz="1600" dirty="0"/>
              <a:t>Также существуют проверки на добавление новых пользователей, во имя избежание конфликтов имен, наличия недопустимых знаков и несоответствию размера;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ru-RU" sz="1600" dirty="0"/>
              <a:t>проверка на валидность информации;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ru-RU" sz="1600" dirty="0"/>
              <a:t>проверка на соответствие введенной информации требуемому объекту;</a:t>
            </a:r>
          </a:p>
        </p:txBody>
      </p:sp>
      <p:sp>
        <p:nvSpPr>
          <p:cNvPr id="11" name="Google Shape;218;p34">
            <a:extLst>
              <a:ext uri="{FF2B5EF4-FFF2-40B4-BE49-F238E27FC236}">
                <a16:creationId xmlns:a16="http://schemas.microsoft.com/office/drawing/2014/main" id="{6D6B8A4E-82AD-40E9-8F8E-D33442DA503C}"/>
              </a:ext>
            </a:extLst>
          </p:cNvPr>
          <p:cNvSpPr txBox="1">
            <a:spLocks/>
          </p:cNvSpPr>
          <p:nvPr/>
        </p:nvSpPr>
        <p:spPr>
          <a:xfrm>
            <a:off x="267450" y="1282629"/>
            <a:ext cx="8571750" cy="97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9pPr>
          </a:lstStyle>
          <a:p>
            <a:pPr algn="just"/>
            <a:r>
              <a:rPr lang="ru-RU" sz="1800" dirty="0"/>
              <a:t>Программа была протестирована на наличие ошибок, недоработок, а также на стабильность работы. Программа содержит всевозможные проверки на ошибки, такие как:</a:t>
            </a:r>
          </a:p>
        </p:txBody>
      </p:sp>
    </p:spTree>
    <p:extLst>
      <p:ext uri="{BB962C8B-B14F-4D97-AF65-F5344CB8AC3E}">
        <p14:creationId xmlns:p14="http://schemas.microsoft.com/office/powerpoint/2010/main" val="95603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709950" y="353080"/>
            <a:ext cx="77175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ЗАКЛЮЧЕНИЕ</a:t>
            </a:r>
            <a:endParaRPr lang="ru-RU" dirty="0"/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430788" y="1072568"/>
            <a:ext cx="7000875" cy="37482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dirty="0"/>
              <a:t>В результате выполнения, данной курсовой работы, было спроектировано и разработано приложение. Для этого было проведено изучение предметной области и выявление необходимых данных. </a:t>
            </a:r>
          </a:p>
          <a:p>
            <a:pPr marL="0" lvl="0" indent="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dirty="0"/>
              <a:t>В результате разработки приложения на ASP.NET </a:t>
            </a:r>
            <a:r>
              <a:rPr lang="ru-RU" sz="1600" dirty="0" err="1"/>
              <a:t>Core</a:t>
            </a:r>
            <a:r>
              <a:rPr lang="ru-RU" sz="1600" dirty="0"/>
              <a:t> MVC с использованием </a:t>
            </a:r>
            <a:r>
              <a:rPr lang="ru-RU" sz="1600" dirty="0" err="1"/>
              <a:t>Microsoft</a:t>
            </a:r>
            <a:r>
              <a:rPr lang="ru-RU" sz="1600" dirty="0"/>
              <a:t> </a:t>
            </a:r>
            <a:r>
              <a:rPr lang="ru-RU" sz="1600" dirty="0" err="1"/>
              <a:t>Identity</a:t>
            </a:r>
            <a:r>
              <a:rPr lang="ru-RU" sz="1600" dirty="0"/>
              <a:t>, </a:t>
            </a:r>
            <a:r>
              <a:rPr lang="ru-RU" sz="1600" dirty="0" err="1"/>
              <a:t>Bootstrap</a:t>
            </a:r>
            <a:r>
              <a:rPr lang="ru-RU" sz="1600" dirty="0"/>
              <a:t>, </a:t>
            </a:r>
            <a:r>
              <a:rPr lang="ru-RU" sz="1600" dirty="0" err="1"/>
              <a:t>AutoMapper</a:t>
            </a:r>
            <a:r>
              <a:rPr lang="ru-RU" sz="1600" dirty="0"/>
              <a:t> и MS </a:t>
            </a:r>
            <a:r>
              <a:rPr lang="ru-RU" sz="1600" dirty="0" err="1"/>
              <a:t>Server</a:t>
            </a:r>
            <a:r>
              <a:rPr lang="ru-RU" sz="1600" dirty="0"/>
              <a:t> были успешно применены современные подходы к разработке веб-приложений, что позволило создать качественный и удобный продукт для конечных пользователей.</a:t>
            </a:r>
          </a:p>
          <a:p>
            <a:pPr marL="0" lvl="0" indent="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dirty="0"/>
              <a:t>Также реализована ролевая политика для установки ограничения редактирования и просмотра данных пользователям для обеспечения защиты хранимых данных.</a:t>
            </a:r>
          </a:p>
          <a:p>
            <a:pPr marL="0" lvl="0" indent="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600" dirty="0"/>
              <a:t>Продукт был успешно отлажен и протестирован. Поставленные в курсовой работе задачи были решены полностью.</a:t>
            </a:r>
          </a:p>
        </p:txBody>
      </p:sp>
      <p:sp>
        <p:nvSpPr>
          <p:cNvPr id="183" name="Google Shape;183;p31"/>
          <p:cNvSpPr/>
          <p:nvPr/>
        </p:nvSpPr>
        <p:spPr>
          <a:xfrm rot="1740508">
            <a:off x="7506916" y="2213402"/>
            <a:ext cx="4487575" cy="4487575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31"/>
          <p:cNvGrpSpPr/>
          <p:nvPr/>
        </p:nvGrpSpPr>
        <p:grpSpPr>
          <a:xfrm>
            <a:off x="-6600" y="299730"/>
            <a:ext cx="9150600" cy="725663"/>
            <a:chOff x="-12675" y="466638"/>
            <a:chExt cx="9150600" cy="725663"/>
          </a:xfrm>
        </p:grpSpPr>
        <p:cxnSp>
          <p:nvCxnSpPr>
            <p:cNvPr id="185" name="Google Shape;185;p31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31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77309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111244" y="2011022"/>
            <a:ext cx="7203956" cy="15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Спасибо за внимание</a:t>
            </a:r>
            <a:endParaRPr dirty="0"/>
          </a:p>
        </p:txBody>
      </p:sp>
      <p:grpSp>
        <p:nvGrpSpPr>
          <p:cNvPr id="174" name="Google Shape;174;p30"/>
          <p:cNvGrpSpPr/>
          <p:nvPr/>
        </p:nvGrpSpPr>
        <p:grpSpPr>
          <a:xfrm>
            <a:off x="-12675" y="1946128"/>
            <a:ext cx="9157005" cy="1653788"/>
            <a:chOff x="-12675" y="413063"/>
            <a:chExt cx="9150600" cy="1653788"/>
          </a:xfrm>
        </p:grpSpPr>
        <p:cxnSp>
          <p:nvCxnSpPr>
            <p:cNvPr id="175" name="Google Shape;175;p30"/>
            <p:cNvCxnSpPr/>
            <p:nvPr/>
          </p:nvCxnSpPr>
          <p:spPr>
            <a:xfrm>
              <a:off x="-12675" y="413063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30"/>
            <p:cNvCxnSpPr/>
            <p:nvPr/>
          </p:nvCxnSpPr>
          <p:spPr>
            <a:xfrm>
              <a:off x="-12675" y="206685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82722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>
            <a:spLocks noGrp="1"/>
          </p:cNvSpPr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ВВЕДЕНИЕ</a:t>
            </a:r>
          </a:p>
        </p:txBody>
      </p:sp>
      <p:sp>
        <p:nvSpPr>
          <p:cNvPr id="182" name="Google Shape;182;p31"/>
          <p:cNvSpPr txBox="1">
            <a:spLocks noGrp="1"/>
          </p:cNvSpPr>
          <p:nvPr>
            <p:ph type="subTitle" idx="1"/>
          </p:nvPr>
        </p:nvSpPr>
        <p:spPr>
          <a:xfrm>
            <a:off x="713225" y="1388190"/>
            <a:ext cx="6650743" cy="29155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/>
              <a:t>Онлайн-сервисы распространения цифрового контента становятся все более популярными, предоставляя пользователям удобный способ получения до-ступа к музыке, фильмам, книгам и другим видам контента. Такие сервисы позволяют не только быстро и удобно получать доступ к нужному контенту, но и экономить время и деньги, не выходя из дома.</a:t>
            </a:r>
          </a:p>
          <a:p>
            <a:pPr marL="0" lvl="0" indent="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/>
              <a:t>В данном проекте представлен онлайн-сервис распространения цифрового контента, который позволит пользователям получать доступ к широкому выбору контента.</a:t>
            </a:r>
          </a:p>
          <a:p>
            <a:pPr marL="0" lvl="0" indent="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/>
              <a:t>Целью данной курсовой работы– изучить предметную область и разработать приложение для покупки фильмов. В работе будут рассмотрены основные требования к веб-приложениям, анализ рынка и конкурентов.</a:t>
            </a:r>
          </a:p>
          <a:p>
            <a:pPr marL="0" lvl="0" indent="450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200" dirty="0"/>
              <a:t>В результате выполнения данной работы будет создано приложение, кото-рое позволит клиентам быстро и удобно выбирать понравившиеся фильмы, а также просматривать всю необходимую информацию о фильме или составе съемочной и производственной команды.</a:t>
            </a:r>
          </a:p>
        </p:txBody>
      </p:sp>
      <p:sp>
        <p:nvSpPr>
          <p:cNvPr id="183" name="Google Shape;183;p31"/>
          <p:cNvSpPr/>
          <p:nvPr/>
        </p:nvSpPr>
        <p:spPr>
          <a:xfrm rot="1740508">
            <a:off x="7506916" y="2213402"/>
            <a:ext cx="4487575" cy="4487575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" name="Google Shape;184;p31"/>
          <p:cNvGrpSpPr/>
          <p:nvPr/>
        </p:nvGrpSpPr>
        <p:grpSpPr>
          <a:xfrm>
            <a:off x="-12675" y="466638"/>
            <a:ext cx="9150600" cy="725663"/>
            <a:chOff x="-12675" y="466638"/>
            <a:chExt cx="9150600" cy="725663"/>
          </a:xfrm>
        </p:grpSpPr>
        <p:cxnSp>
          <p:nvCxnSpPr>
            <p:cNvPr id="185" name="Google Shape;185;p31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31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43750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4"/>
          <p:cNvGrpSpPr/>
          <p:nvPr/>
        </p:nvGrpSpPr>
        <p:grpSpPr>
          <a:xfrm>
            <a:off x="-12675" y="466638"/>
            <a:ext cx="9150600" cy="725663"/>
            <a:chOff x="-12675" y="466638"/>
            <a:chExt cx="9150600" cy="725663"/>
          </a:xfrm>
        </p:grpSpPr>
        <p:cxnSp>
          <p:nvCxnSpPr>
            <p:cNvPr id="216" name="Google Shape;216;p34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34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8" name="Google Shape;218;p34"/>
          <p:cNvSpPr txBox="1">
            <a:spLocks noGrp="1"/>
          </p:cNvSpPr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ПОСТАНОВКА ЗАДАЧИ</a:t>
            </a:r>
          </a:p>
        </p:txBody>
      </p:sp>
      <p:sp>
        <p:nvSpPr>
          <p:cNvPr id="219" name="Google Shape;219;p34"/>
          <p:cNvSpPr txBox="1">
            <a:spLocks noGrp="1"/>
          </p:cNvSpPr>
          <p:nvPr>
            <p:ph type="body" idx="1"/>
          </p:nvPr>
        </p:nvSpPr>
        <p:spPr>
          <a:xfrm>
            <a:off x="525912" y="2416145"/>
            <a:ext cx="4978100" cy="24035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ru-RU" sz="1600" dirty="0"/>
              <a:t>− содержание информации о фильмах;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ru-RU" sz="1600" dirty="0"/>
              <a:t>− содержание информации об актерах;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ru-RU" sz="1600" dirty="0"/>
              <a:t>− содержание информации о сценаристах;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ru-RU" sz="1600" dirty="0"/>
              <a:t>− содержание информации о продюсерах;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ru-RU" sz="1600" dirty="0"/>
              <a:t>− содержание информации о всех пользователях;</a:t>
            </a: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rPr lang="ru-RU" sz="1600" dirty="0"/>
              <a:t>− содержание информации о всех заказах.</a:t>
            </a:r>
          </a:p>
        </p:txBody>
      </p:sp>
      <p:pic>
        <p:nvPicPr>
          <p:cNvPr id="220" name="Google Shape;220;p34"/>
          <p:cNvPicPr preferRelativeResize="0"/>
          <p:nvPr/>
        </p:nvPicPr>
        <p:blipFill rotWithShape="1">
          <a:blip r:embed="rId3">
            <a:alphaModFix/>
          </a:blip>
          <a:srcRect l="2594" r="10062"/>
          <a:stretch/>
        </p:blipFill>
        <p:spPr>
          <a:xfrm>
            <a:off x="5504012" y="1448676"/>
            <a:ext cx="2743500" cy="31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218;p34">
            <a:extLst>
              <a:ext uri="{FF2B5EF4-FFF2-40B4-BE49-F238E27FC236}">
                <a16:creationId xmlns:a16="http://schemas.microsoft.com/office/drawing/2014/main" id="{6D6B8A4E-82AD-40E9-8F8E-D33442DA503C}"/>
              </a:ext>
            </a:extLst>
          </p:cNvPr>
          <p:cNvSpPr txBox="1">
            <a:spLocks/>
          </p:cNvSpPr>
          <p:nvPr/>
        </p:nvSpPr>
        <p:spPr>
          <a:xfrm>
            <a:off x="267450" y="1282630"/>
            <a:ext cx="4978100" cy="877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Kumbh Sans Light"/>
              <a:buNone/>
              <a:defRPr sz="3300" b="0" i="0" u="none" strike="noStrike" cap="none">
                <a:solidFill>
                  <a:schemeClr val="lt1"/>
                </a:solidFill>
                <a:latin typeface="Kumbh Sans Light"/>
                <a:ea typeface="Kumbh Sans Light"/>
                <a:cs typeface="Kumbh Sans Light"/>
                <a:sym typeface="Kumbh Sans Light"/>
              </a:defRPr>
            </a:lvl9pPr>
          </a:lstStyle>
          <a:p>
            <a:pPr algn="just"/>
            <a:r>
              <a:rPr lang="ru-RU" sz="1800" dirty="0"/>
              <a:t>Необходимо разработать веб-приложение, которое содержит в себе следующий функционал:</a:t>
            </a:r>
          </a:p>
        </p:txBody>
      </p:sp>
      <p:sp>
        <p:nvSpPr>
          <p:cNvPr id="214" name="Google Shape;214;p34"/>
          <p:cNvSpPr/>
          <p:nvPr/>
        </p:nvSpPr>
        <p:spPr>
          <a:xfrm rot="1742293">
            <a:off x="7641226" y="2805459"/>
            <a:ext cx="3870885" cy="3870885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>
            <a:spLocks noGrp="1"/>
          </p:cNvSpPr>
          <p:nvPr>
            <p:ph type="title"/>
          </p:nvPr>
        </p:nvSpPr>
        <p:spPr>
          <a:xfrm>
            <a:off x="713224" y="1999700"/>
            <a:ext cx="4785875" cy="15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ИНСТРУМЕНТЫ РАЗРАБОТКИ</a:t>
            </a:r>
            <a:endParaRPr dirty="0"/>
          </a:p>
        </p:txBody>
      </p:sp>
      <p:grpSp>
        <p:nvGrpSpPr>
          <p:cNvPr id="174" name="Google Shape;174;p30"/>
          <p:cNvGrpSpPr/>
          <p:nvPr/>
        </p:nvGrpSpPr>
        <p:grpSpPr>
          <a:xfrm>
            <a:off x="-12675" y="1946128"/>
            <a:ext cx="9157005" cy="1653788"/>
            <a:chOff x="-12675" y="413063"/>
            <a:chExt cx="9150600" cy="1653788"/>
          </a:xfrm>
        </p:grpSpPr>
        <p:cxnSp>
          <p:nvCxnSpPr>
            <p:cNvPr id="175" name="Google Shape;175;p30"/>
            <p:cNvCxnSpPr/>
            <p:nvPr/>
          </p:nvCxnSpPr>
          <p:spPr>
            <a:xfrm>
              <a:off x="-12675" y="413063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6" name="Google Shape;176;p30"/>
            <p:cNvCxnSpPr/>
            <p:nvPr/>
          </p:nvCxnSpPr>
          <p:spPr>
            <a:xfrm>
              <a:off x="-12675" y="206685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Picture 4" descr="Visual Studio logo and symbol, meaning, history, PNG">
            <a:extLst>
              <a:ext uri="{FF2B5EF4-FFF2-40B4-BE49-F238E27FC236}">
                <a16:creationId xmlns:a16="http://schemas.microsoft.com/office/drawing/2014/main" id="{FCA9370A-313E-4895-8C48-30AAD3B03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435"/>
            <a:ext cx="2853565" cy="178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Microsoft SQL Server — Национальная библиотека им. Н. Э. Баумана">
            <a:extLst>
              <a:ext uri="{FF2B5EF4-FFF2-40B4-BE49-F238E27FC236}">
                <a16:creationId xmlns:a16="http://schemas.microsoft.com/office/drawing/2014/main" id="{B830631E-299E-4F2C-B916-CDB1E8947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311" y="1969609"/>
            <a:ext cx="1858544" cy="152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t MVC logo, ASP.NET MVC Logo .NET Framework Model–view–controller,  framework, text, logo, microsoft Azure png | PNGWing">
            <a:extLst>
              <a:ext uri="{FF2B5EF4-FFF2-40B4-BE49-F238E27FC236}">
                <a16:creationId xmlns:a16="http://schemas.microsoft.com/office/drawing/2014/main" id="{44A7696F-494F-4931-88F0-5302312DD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7174" y1="77174" x2="27174" y2="77174"/>
                        <a14:foregroundMark x1="24891" y1="69130" x2="24891" y2="69130"/>
                        <a14:foregroundMark x1="23804" y1="82174" x2="23804" y2="82174"/>
                        <a14:foregroundMark x1="20870" y1="89565" x2="20870" y2="89565"/>
                        <a14:foregroundMark x1="35000" y1="71957" x2="35000" y2="71957"/>
                        <a14:foregroundMark x1="37826" y1="68696" x2="37826" y2="67826"/>
                        <a14:foregroundMark x1="35870" y1="67826" x2="35870" y2="67826"/>
                        <a14:foregroundMark x1="35978" y1="68478" x2="34457" y2="79565"/>
                        <a14:foregroundMark x1="34457" y1="79565" x2="34565" y2="89565"/>
                        <a14:foregroundMark x1="54457" y1="71739" x2="54457" y2="71739"/>
                        <a14:foregroundMark x1="65761" y1="75652" x2="65761" y2="75652"/>
                        <a14:foregroundMark x1="73152" y1="77609" x2="73152" y2="776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172" y="-208784"/>
            <a:ext cx="2853565" cy="142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ПРЕЦЕДЕНТЫ</a:t>
            </a:r>
            <a:endParaRPr dirty="0"/>
          </a:p>
        </p:txBody>
      </p:sp>
      <p:sp>
        <p:nvSpPr>
          <p:cNvPr id="155" name="Google Shape;155;p29"/>
          <p:cNvSpPr txBox="1">
            <a:spLocks noGrp="1"/>
          </p:cNvSpPr>
          <p:nvPr>
            <p:ph type="subTitle" idx="1"/>
          </p:nvPr>
        </p:nvSpPr>
        <p:spPr>
          <a:xfrm>
            <a:off x="760150" y="2288125"/>
            <a:ext cx="2248500" cy="4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Гость</a:t>
            </a:r>
            <a:endParaRPr dirty="0"/>
          </a:p>
        </p:txBody>
      </p:sp>
      <p:sp>
        <p:nvSpPr>
          <p:cNvPr id="156" name="Google Shape;156;p29"/>
          <p:cNvSpPr txBox="1">
            <a:spLocks noGrp="1"/>
          </p:cNvSpPr>
          <p:nvPr>
            <p:ph type="subTitle" idx="2"/>
          </p:nvPr>
        </p:nvSpPr>
        <p:spPr>
          <a:xfrm>
            <a:off x="713224" y="2679549"/>
            <a:ext cx="2856693" cy="17546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− просмотр информации о фильмах;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− просмотр информации о сценаристах;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− просмотр информации о продюсерах;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− просмотр информации о сценаристах;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− регистрация;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− авторизация.</a:t>
            </a:r>
          </a:p>
        </p:txBody>
      </p:sp>
      <p:sp>
        <p:nvSpPr>
          <p:cNvPr id="157" name="Google Shape;157;p29"/>
          <p:cNvSpPr txBox="1">
            <a:spLocks noGrp="1"/>
          </p:cNvSpPr>
          <p:nvPr>
            <p:ph type="subTitle" idx="3"/>
          </p:nvPr>
        </p:nvSpPr>
        <p:spPr>
          <a:xfrm>
            <a:off x="3447725" y="2288126"/>
            <a:ext cx="2248500" cy="4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Клиент</a:t>
            </a:r>
            <a:endParaRPr dirty="0"/>
          </a:p>
        </p:txBody>
      </p:sp>
      <p:sp>
        <p:nvSpPr>
          <p:cNvPr id="158" name="Google Shape;158;p29"/>
          <p:cNvSpPr txBox="1">
            <a:spLocks noGrp="1"/>
          </p:cNvSpPr>
          <p:nvPr>
            <p:ph type="subTitle" idx="4"/>
          </p:nvPr>
        </p:nvSpPr>
        <p:spPr>
          <a:xfrm>
            <a:off x="3447725" y="2679549"/>
            <a:ext cx="2386400" cy="2318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− просмотр подробной информации о фильме;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− просмотр информации о сценаристах;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− просмотр информации о продюсерах;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− просмотр информации о сценаристах;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− добавление фильма в корзину;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− покупка фильмов;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− просмотр совершенных заказов.</a:t>
            </a:r>
            <a:endParaRPr lang="en-US" dirty="0"/>
          </a:p>
        </p:txBody>
      </p:sp>
      <p:sp>
        <p:nvSpPr>
          <p:cNvPr id="159" name="Google Shape;159;p29"/>
          <p:cNvSpPr txBox="1">
            <a:spLocks noGrp="1"/>
          </p:cNvSpPr>
          <p:nvPr>
            <p:ph type="subTitle" idx="5"/>
          </p:nvPr>
        </p:nvSpPr>
        <p:spPr>
          <a:xfrm>
            <a:off x="6135300" y="2288126"/>
            <a:ext cx="2386400" cy="45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Администратор</a:t>
            </a:r>
            <a:endParaRPr dirty="0"/>
          </a:p>
        </p:txBody>
      </p:sp>
      <p:sp>
        <p:nvSpPr>
          <p:cNvPr id="160" name="Google Shape;160;p29"/>
          <p:cNvSpPr txBox="1">
            <a:spLocks noGrp="1"/>
          </p:cNvSpPr>
          <p:nvPr>
            <p:ph type="subTitle" idx="6"/>
          </p:nvPr>
        </p:nvSpPr>
        <p:spPr>
          <a:xfrm>
            <a:off x="6135300" y="2679549"/>
            <a:ext cx="2433326" cy="24639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− добавление, обновление, удаление фильмов;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− добавление, обновление, удаление актеров;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− добавление, обновление, удаление сценаристов;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− добавление, обновление, удаление продюсеров;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− просмотр всех пользователей в системе;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/>
              <a:t>− просмотр всех заказов в системе.</a:t>
            </a:r>
            <a:endParaRPr lang="en-US" dirty="0"/>
          </a:p>
        </p:txBody>
      </p:sp>
      <p:sp>
        <p:nvSpPr>
          <p:cNvPr id="161" name="Google Shape;161;p29"/>
          <p:cNvSpPr txBox="1">
            <a:spLocks noGrp="1"/>
          </p:cNvSpPr>
          <p:nvPr>
            <p:ph type="title" idx="7"/>
          </p:nvPr>
        </p:nvSpPr>
        <p:spPr>
          <a:xfrm>
            <a:off x="760150" y="1665013"/>
            <a:ext cx="2248500" cy="5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title" idx="8"/>
          </p:nvPr>
        </p:nvSpPr>
        <p:spPr>
          <a:xfrm>
            <a:off x="3447725" y="1665013"/>
            <a:ext cx="2248500" cy="5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3" name="Google Shape;163;p29"/>
          <p:cNvSpPr txBox="1">
            <a:spLocks noGrp="1"/>
          </p:cNvSpPr>
          <p:nvPr>
            <p:ph type="title" idx="9"/>
          </p:nvPr>
        </p:nvSpPr>
        <p:spPr>
          <a:xfrm>
            <a:off x="6135300" y="1665013"/>
            <a:ext cx="2248500" cy="52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64" name="Google Shape;164;p29"/>
          <p:cNvGrpSpPr/>
          <p:nvPr/>
        </p:nvGrpSpPr>
        <p:grpSpPr>
          <a:xfrm>
            <a:off x="-12675" y="466658"/>
            <a:ext cx="9157005" cy="725663"/>
            <a:chOff x="-12675" y="466638"/>
            <a:chExt cx="9150600" cy="725663"/>
          </a:xfrm>
        </p:grpSpPr>
        <p:cxnSp>
          <p:nvCxnSpPr>
            <p:cNvPr id="165" name="Google Shape;165;p29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29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32"/>
          <p:cNvGrpSpPr/>
          <p:nvPr/>
        </p:nvGrpSpPr>
        <p:grpSpPr>
          <a:xfrm>
            <a:off x="-13005" y="2453875"/>
            <a:ext cx="9157005" cy="1377850"/>
            <a:chOff x="-12675" y="3460300"/>
            <a:chExt cx="9150600" cy="609600"/>
          </a:xfrm>
        </p:grpSpPr>
        <p:cxnSp>
          <p:nvCxnSpPr>
            <p:cNvPr id="192" name="Google Shape;192;p32"/>
            <p:cNvCxnSpPr/>
            <p:nvPr/>
          </p:nvCxnSpPr>
          <p:spPr>
            <a:xfrm>
              <a:off x="-12675" y="34603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3" name="Google Shape;193;p32"/>
            <p:cNvCxnSpPr/>
            <p:nvPr/>
          </p:nvCxnSpPr>
          <p:spPr>
            <a:xfrm>
              <a:off x="-12675" y="40699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6" name="Google Shape;196;p32"/>
          <p:cNvSpPr/>
          <p:nvPr/>
        </p:nvSpPr>
        <p:spPr>
          <a:xfrm>
            <a:off x="-1844275" y="-2033525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32"/>
          <p:cNvSpPr txBox="1">
            <a:spLocks noGrp="1"/>
          </p:cNvSpPr>
          <p:nvPr>
            <p:ph type="subTitle" idx="1"/>
          </p:nvPr>
        </p:nvSpPr>
        <p:spPr>
          <a:xfrm>
            <a:off x="-209651" y="2001433"/>
            <a:ext cx="9353321" cy="18302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 данном курсовом проекте была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разработана база данных SQL СУБД.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 Подробнее на следующих слайдах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/>
          <p:nvPr/>
        </p:nvSpPr>
        <p:spPr>
          <a:xfrm>
            <a:off x="0" y="400750"/>
            <a:ext cx="9150600" cy="9200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title"/>
          </p:nvPr>
        </p:nvSpPr>
        <p:spPr>
          <a:xfrm>
            <a:off x="-12675" y="487900"/>
            <a:ext cx="9175949" cy="62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РЕЛЯЦИОННАЯ СХЕМА БАЗЫ ДАННЫХ</a:t>
            </a:r>
          </a:p>
        </p:txBody>
      </p:sp>
      <p:grpSp>
        <p:nvGrpSpPr>
          <p:cNvPr id="251" name="Google Shape;251;p36"/>
          <p:cNvGrpSpPr/>
          <p:nvPr/>
        </p:nvGrpSpPr>
        <p:grpSpPr>
          <a:xfrm>
            <a:off x="-12675" y="400750"/>
            <a:ext cx="9150600" cy="920051"/>
            <a:chOff x="-12675" y="466638"/>
            <a:chExt cx="9150600" cy="1228463"/>
          </a:xfrm>
        </p:grpSpPr>
        <p:cxnSp>
          <p:nvCxnSpPr>
            <p:cNvPr id="252" name="Google Shape;252;p36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36"/>
            <p:cNvCxnSpPr/>
            <p:nvPr/>
          </p:nvCxnSpPr>
          <p:spPr>
            <a:xfrm>
              <a:off x="-12675" y="16951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4" name="Google Shape;254;p36"/>
          <p:cNvSpPr/>
          <p:nvPr/>
        </p:nvSpPr>
        <p:spPr>
          <a:xfrm rot="10800000" flipH="1">
            <a:off x="-1917400" y="3600000"/>
            <a:ext cx="4487400" cy="4487400"/>
          </a:xfrm>
          <a:prstGeom prst="ellipse">
            <a:avLst/>
          </a:prstGeom>
          <a:gradFill>
            <a:gsLst>
              <a:gs pos="0">
                <a:schemeClr val="lt1"/>
              </a:gs>
              <a:gs pos="50000">
                <a:schemeClr val="dk2"/>
              </a:gs>
              <a:gs pos="94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257175" dist="104775" dir="5400000" algn="bl" rotWithShape="0">
              <a:schemeClr val="lt1">
                <a:alpha val="15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5646FD-CC7E-46AE-8890-9CBC5E49C2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11299"/>
          <a:stretch/>
        </p:blipFill>
        <p:spPr>
          <a:xfrm>
            <a:off x="2220905" y="1320800"/>
            <a:ext cx="5219555" cy="37555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713225" y="487900"/>
            <a:ext cx="77175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/>
              <a:t>Справочники модели</a:t>
            </a:r>
            <a:r>
              <a:rPr lang="en-US" sz="3600" dirty="0"/>
              <a:t> </a:t>
            </a:r>
            <a:r>
              <a:rPr lang="ru-RU" sz="3600" dirty="0"/>
              <a:t>базы данных</a:t>
            </a:r>
            <a:endParaRPr lang="ru-RU" dirty="0"/>
          </a:p>
        </p:txBody>
      </p:sp>
      <p:graphicFrame>
        <p:nvGraphicFramePr>
          <p:cNvPr id="143" name="Google Shape;143;p28"/>
          <p:cNvGraphicFramePr/>
          <p:nvPr>
            <p:extLst>
              <p:ext uri="{D42A27DB-BD31-4B8C-83A1-F6EECF244321}">
                <p14:modId xmlns:p14="http://schemas.microsoft.com/office/powerpoint/2010/main" val="1865830988"/>
              </p:ext>
            </p:extLst>
          </p:nvPr>
        </p:nvGraphicFramePr>
        <p:xfrm>
          <a:off x="450257" y="1507274"/>
          <a:ext cx="8494005" cy="2147429"/>
        </p:xfrm>
        <a:graphic>
          <a:graphicData uri="http://schemas.openxmlformats.org/drawingml/2006/table">
            <a:tbl>
              <a:tblPr>
                <a:noFill/>
                <a:tableStyleId>{BEA26CC3-BD86-41BC-ABE2-35A29851D013}</a:tableStyleId>
              </a:tblPr>
              <a:tblGrid>
                <a:gridCol w="4021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24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53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Kumbh Sans Light"/>
                          <a:ea typeface="Kumbh Sans Light"/>
                          <a:cs typeface="Kumbh Sans Light"/>
                          <a:sym typeface="Kumbh Sans Light"/>
                        </a:rPr>
                        <a:t>Actors</a:t>
                      </a:r>
                      <a:endParaRPr sz="2000" dirty="0">
                        <a:solidFill>
                          <a:schemeClr val="lt1"/>
                        </a:solidFill>
                        <a:latin typeface="Kumbh Sans Light"/>
                        <a:ea typeface="Kumbh Sans Light"/>
                        <a:cs typeface="Kumbh Sans Light"/>
                        <a:sym typeface="Kumbh Sans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Kumbh Sans Light"/>
                          <a:ea typeface="Kumbh Sans Light"/>
                          <a:cs typeface="Kumbh Sans Light"/>
                          <a:sym typeface="Kumbh Sans Light"/>
                        </a:rPr>
                        <a:t>OrderItems</a:t>
                      </a:r>
                      <a:endParaRPr sz="20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53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Kumbh Sans Light"/>
                          <a:ea typeface="Kumbh Sans Light"/>
                          <a:cs typeface="Kumbh Sans Light"/>
                          <a:sym typeface="Kumbh Sans Light"/>
                        </a:rPr>
                        <a:t>Actors_Movies</a:t>
                      </a:r>
                      <a:endParaRPr sz="2000" dirty="0">
                        <a:solidFill>
                          <a:schemeClr val="lt1"/>
                        </a:solidFill>
                        <a:latin typeface="Kumbh Sans Light"/>
                        <a:ea typeface="Kumbh Sans Light"/>
                        <a:cs typeface="Kumbh Sans Light"/>
                        <a:sym typeface="Kumbh Sans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Producers</a:t>
                      </a:r>
                      <a:endParaRPr sz="20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26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Kumbh Sans Light"/>
                          <a:ea typeface="Kumbh Sans Light"/>
                          <a:cs typeface="Kumbh Sans Light"/>
                          <a:sym typeface="Kumbh Sans Light"/>
                        </a:rPr>
                        <a:t>Movies</a:t>
                      </a:r>
                      <a:endParaRPr sz="2000" dirty="0">
                        <a:solidFill>
                          <a:schemeClr val="lt1"/>
                        </a:solidFill>
                        <a:latin typeface="Kumbh Sans Light"/>
                        <a:ea typeface="Kumbh Sans Light"/>
                        <a:cs typeface="Kumbh Sans Light"/>
                        <a:sym typeface="Kumbh Sans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2000" dirty="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Screenwriters</a:t>
                      </a:r>
                      <a:endParaRPr sz="20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538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dirty="0">
                          <a:solidFill>
                            <a:schemeClr val="lt1"/>
                          </a:solidFill>
                          <a:uFill>
                            <a:noFill/>
                          </a:uFill>
                          <a:latin typeface="Kumbh Sans Light"/>
                          <a:ea typeface="Kumbh Sans Light"/>
                          <a:cs typeface="Kumbh Sans Light"/>
                          <a:sym typeface="Kumbh Sans Light"/>
                        </a:rPr>
                        <a:t>Orders</a:t>
                      </a:r>
                      <a:endParaRPr sz="2000" dirty="0">
                        <a:solidFill>
                          <a:schemeClr val="lt1"/>
                        </a:solidFill>
                        <a:latin typeface="Kumbh Sans Light"/>
                        <a:ea typeface="Kumbh Sans Light"/>
                        <a:cs typeface="Kumbh Sans Light"/>
                        <a:sym typeface="Kumbh Sans Ligh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2000" dirty="0" err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ShoppingCartItems</a:t>
                      </a:r>
                      <a:endParaRPr sz="2000" dirty="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47" name="Google Shape;147;p28"/>
          <p:cNvGrpSpPr/>
          <p:nvPr/>
        </p:nvGrpSpPr>
        <p:grpSpPr>
          <a:xfrm>
            <a:off x="-12675" y="466658"/>
            <a:ext cx="9157005" cy="725663"/>
            <a:chOff x="-12675" y="466638"/>
            <a:chExt cx="9150600" cy="725663"/>
          </a:xfrm>
        </p:grpSpPr>
        <p:cxnSp>
          <p:nvCxnSpPr>
            <p:cNvPr id="148" name="Google Shape;148;p28"/>
            <p:cNvCxnSpPr/>
            <p:nvPr/>
          </p:nvCxnSpPr>
          <p:spPr>
            <a:xfrm>
              <a:off x="-12675" y="466638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28"/>
            <p:cNvCxnSpPr/>
            <p:nvPr/>
          </p:nvCxnSpPr>
          <p:spPr>
            <a:xfrm>
              <a:off x="-12675" y="1192300"/>
              <a:ext cx="915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713250" y="145951"/>
            <a:ext cx="77175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АРХИТЕКТУРА ПРИЛОЖЕНИЯ</a:t>
            </a:r>
          </a:p>
        </p:txBody>
      </p:sp>
      <p:sp>
        <p:nvSpPr>
          <p:cNvPr id="6" name="Google Shape;195;p32">
            <a:extLst>
              <a:ext uri="{FF2B5EF4-FFF2-40B4-BE49-F238E27FC236}">
                <a16:creationId xmlns:a16="http://schemas.microsoft.com/office/drawing/2014/main" id="{B0E671DA-7FA3-4618-ACC0-C91A6E030F7F}"/>
              </a:ext>
            </a:extLst>
          </p:cNvPr>
          <p:cNvSpPr txBox="1">
            <a:spLocks/>
          </p:cNvSpPr>
          <p:nvPr/>
        </p:nvSpPr>
        <p:spPr>
          <a:xfrm>
            <a:off x="-209651" y="868951"/>
            <a:ext cx="9353321" cy="2962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unito Ligh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Ligh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Nunito Ligh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 Light"/>
              <a:buChar char="●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Nunito Light"/>
              <a:buChar char="○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Light"/>
              <a:buChar char="■"/>
              <a:defRPr sz="1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Font typeface="Nunito Light"/>
              <a:buNone/>
            </a:pPr>
            <a:r>
              <a:rPr lang="ru-RU" sz="2800" dirty="0"/>
              <a:t>В качестве архитектуры было выбрано трехслойное приложение. Которое состоит из трех уровней:</a:t>
            </a:r>
          </a:p>
          <a:p>
            <a:pPr marL="0" indent="0" algn="ctr">
              <a:buFont typeface="Nunito Light"/>
              <a:buNone/>
            </a:pPr>
            <a:r>
              <a:rPr lang="ru-RU" sz="2800" dirty="0"/>
              <a:t>− </a:t>
            </a:r>
            <a:r>
              <a:rPr lang="ru-RU" sz="2800" dirty="0" err="1"/>
              <a:t>Data</a:t>
            </a:r>
            <a:r>
              <a:rPr lang="ru-RU" sz="2800" dirty="0"/>
              <a:t> </a:t>
            </a:r>
            <a:r>
              <a:rPr lang="ru-RU" sz="2800" dirty="0" err="1"/>
              <a:t>Access</a:t>
            </a:r>
            <a:r>
              <a:rPr lang="ru-RU" sz="2800" dirty="0"/>
              <a:t> </a:t>
            </a:r>
            <a:r>
              <a:rPr lang="ru-RU" sz="2800" dirty="0" err="1"/>
              <a:t>layer</a:t>
            </a:r>
            <a:r>
              <a:rPr lang="ru-RU" sz="2800" dirty="0"/>
              <a:t> (уровень доступа к данным)</a:t>
            </a:r>
          </a:p>
          <a:p>
            <a:pPr marL="0" indent="0" algn="ctr">
              <a:buFont typeface="Nunito Light"/>
              <a:buNone/>
            </a:pPr>
            <a:r>
              <a:rPr lang="en-US" sz="2800" dirty="0"/>
              <a:t>− Business layer (</a:t>
            </a:r>
            <a:r>
              <a:rPr lang="ru-RU" sz="2800" dirty="0"/>
              <a:t>уровень бизнес-логики)</a:t>
            </a:r>
          </a:p>
          <a:p>
            <a:pPr marL="0" indent="0" algn="ctr">
              <a:buFont typeface="Nunito Light"/>
              <a:buNone/>
            </a:pPr>
            <a:r>
              <a:rPr lang="en-US" sz="2800" dirty="0"/>
              <a:t>− Presentation layer (</a:t>
            </a:r>
            <a:r>
              <a:rPr lang="ru-RU" sz="2800" dirty="0"/>
              <a:t>уровень представления)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lue Elegant - Business Basic Template by Slidesgo">
  <a:themeElements>
    <a:clrScheme name="Simple Light">
      <a:dk1>
        <a:srgbClr val="000000"/>
      </a:dk1>
      <a:lt1>
        <a:srgbClr val="FFFFFF"/>
      </a:lt1>
      <a:dk2>
        <a:srgbClr val="342AD8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590</Words>
  <Application>Microsoft Office PowerPoint</Application>
  <PresentationFormat>Экран (16:9)</PresentationFormat>
  <Paragraphs>78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Montserrat</vt:lpstr>
      <vt:lpstr>Kumbh Sans Light</vt:lpstr>
      <vt:lpstr>Nunito Light</vt:lpstr>
      <vt:lpstr>Blue Elegant - Business Basic Template by Slidesgo</vt:lpstr>
      <vt:lpstr>КУРСОВОЙ ПРОЕКТ  Онлайн-сервис распространения цифрового контента</vt:lpstr>
      <vt:lpstr>ВВЕДЕНИЕ</vt:lpstr>
      <vt:lpstr>ПОСТАНОВКА ЗАДАЧИ</vt:lpstr>
      <vt:lpstr>ИНСТРУМЕНТЫ РАЗРАБОТКИ</vt:lpstr>
      <vt:lpstr>ПРЕЦЕДЕНТЫ</vt:lpstr>
      <vt:lpstr>Презентация PowerPoint</vt:lpstr>
      <vt:lpstr>РЕЛЯЦИОННАЯ СХЕМА БАЗЫ ДАННЫХ</vt:lpstr>
      <vt:lpstr>Справочники модели базы данных</vt:lpstr>
      <vt:lpstr>АРХИТЕКТУРА ПРИЛОЖЕНИЯ</vt:lpstr>
      <vt:lpstr>АРХИТЕКТУРА ПРИЛОЖЕНИЯ DAL</vt:lpstr>
      <vt:lpstr>АРХИТЕКТУРА ПРИЛОЖЕНИЯ BLL</vt:lpstr>
      <vt:lpstr>Презентация PowerPoint</vt:lpstr>
      <vt:lpstr>Презентация PowerPoint</vt:lpstr>
      <vt:lpstr>СТАБИЛЬНОСТЬ ПРИЛОЖЕНИЯ</vt:lpstr>
      <vt:lpstr>ЗАКЛЮЧЕНИЕ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КУРСОВОЙ ПРОЕКТ  РАСЧЕТ ПОТРЕБНОСТИ В СЫРЬЕ И МАТЕРИАЛАХ  НА ПЛАНОВЫЙ ОБЪЕМ ПРОДУКЦИИ</dc:title>
  <dc:creator>Nastya</dc:creator>
  <cp:lastModifiedBy>m0nk3y m4n</cp:lastModifiedBy>
  <cp:revision>9</cp:revision>
  <dcterms:modified xsi:type="dcterms:W3CDTF">2023-05-18T07:29:52Z</dcterms:modified>
</cp:coreProperties>
</file>